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336" r:id="rId2"/>
    <p:sldId id="257" r:id="rId3"/>
    <p:sldId id="258" r:id="rId4"/>
    <p:sldId id="259" r:id="rId5"/>
    <p:sldId id="302" r:id="rId6"/>
    <p:sldId id="308" r:id="rId7"/>
    <p:sldId id="310" r:id="rId8"/>
    <p:sldId id="326" r:id="rId9"/>
    <p:sldId id="321" r:id="rId10"/>
    <p:sldId id="311" r:id="rId11"/>
    <p:sldId id="312" r:id="rId12"/>
    <p:sldId id="313" r:id="rId13"/>
    <p:sldId id="296" r:id="rId14"/>
    <p:sldId id="305" r:id="rId15"/>
    <p:sldId id="298" r:id="rId16"/>
    <p:sldId id="314" r:id="rId17"/>
    <p:sldId id="333" r:id="rId18"/>
    <p:sldId id="315" r:id="rId19"/>
    <p:sldId id="316" r:id="rId20"/>
    <p:sldId id="317" r:id="rId21"/>
    <p:sldId id="306" r:id="rId22"/>
    <p:sldId id="300" r:id="rId23"/>
    <p:sldId id="301" r:id="rId24"/>
    <p:sldId id="263" r:id="rId25"/>
    <p:sldId id="264" r:id="rId26"/>
    <p:sldId id="265" r:id="rId27"/>
    <p:sldId id="266" r:id="rId28"/>
    <p:sldId id="332" r:id="rId29"/>
    <p:sldId id="331" r:id="rId30"/>
    <p:sldId id="32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F4809-5A49-4C3F-B796-1C4089B6AC29}" type="datetimeFigureOut">
              <a:rPr lang="en-IN" smtClean="0"/>
              <a:pPr/>
              <a:t>17-05-2020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7D3A2-FAE7-4BA6-8323-F78E6B0597A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11</a:t>
            </a:fld>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12</a:t>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13</a:t>
            </a:fld>
            <a:endParaRPr lang="en-I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14</a:t>
            </a:fld>
            <a:endParaRPr lang="en-I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15</a:t>
            </a:fld>
            <a:endParaRPr lang="en-I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16</a:t>
            </a:fld>
            <a:endParaRPr lang="en-I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17</a:t>
            </a:fld>
            <a:endParaRPr lang="en-I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18</a:t>
            </a:fld>
            <a:endParaRPr lang="en-I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19</a:t>
            </a:fld>
            <a:endParaRPr lang="en-I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20</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3</a:t>
            </a:fld>
            <a:endParaRPr lang="en-I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21</a:t>
            </a:fld>
            <a:endParaRPr lang="en-I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22</a:t>
            </a:fld>
            <a:endParaRPr lang="en-I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23</a:t>
            </a:fld>
            <a:endParaRPr lang="en-I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24</a:t>
            </a:fld>
            <a:endParaRPr lang="en-I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25</a:t>
            </a:fld>
            <a:endParaRPr lang="en-I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26</a:t>
            </a:fld>
            <a:endParaRPr lang="en-I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27</a:t>
            </a:fld>
            <a:endParaRPr lang="en-I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28</a:t>
            </a:fld>
            <a:endParaRPr lang="en-I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29</a:t>
            </a:fld>
            <a:endParaRPr lang="en-I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30</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4</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5</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6</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7</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8</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9</a:t>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7B7D3A2-FAE7-4BA6-8323-F78E6B0597A2}" type="slidenum">
              <a:rPr lang="en-IN" smtClean="0"/>
              <a:pPr/>
              <a:t>10</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B900C80A-7E06-404F-A6A3-B6E71AB372A5}" type="datetimeFigureOut">
              <a:rPr lang="en-US" smtClean="0"/>
              <a:pPr/>
              <a:t>5/17/2020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52824CFC-5038-4862-8E2E-0D9D076B17E4}" type="slidenum">
              <a:rPr lang="en-IN" smtClean="0"/>
              <a:pPr/>
              <a:t>‹#›</a:t>
            </a:fld>
            <a:endParaRPr lang="en-IN"/>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900C80A-7E06-404F-A6A3-B6E71AB372A5}" type="datetimeFigureOut">
              <a:rPr lang="en-US" smtClean="0"/>
              <a:pPr/>
              <a:t>5/17/2020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900C80A-7E06-404F-A6A3-B6E71AB372A5}" type="datetimeFigureOut">
              <a:rPr lang="en-US" smtClean="0"/>
              <a:pPr/>
              <a:t>5/17/2020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900C80A-7E06-404F-A6A3-B6E71AB372A5}" type="datetimeFigureOut">
              <a:rPr lang="en-US" smtClean="0"/>
              <a:pPr/>
              <a:t>5/17/2020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900C80A-7E06-404F-A6A3-B6E71AB372A5}" type="datetimeFigureOut">
              <a:rPr lang="en-US" smtClean="0"/>
              <a:pPr/>
              <a:t>5/17/2020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824CFC-5038-4862-8E2E-0D9D076B17E4}" type="slidenum">
              <a:rPr lang="en-IN" smtClean="0"/>
              <a:pPr/>
              <a:t>‹#›</a:t>
            </a:fld>
            <a:endParaRPr lang="en-IN"/>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900C80A-7E06-404F-A6A3-B6E71AB372A5}" type="datetimeFigureOut">
              <a:rPr lang="en-US" smtClean="0"/>
              <a:pPr/>
              <a:t>5/17/2020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900C80A-7E06-404F-A6A3-B6E71AB372A5}" type="datetimeFigureOut">
              <a:rPr lang="en-US" smtClean="0"/>
              <a:pPr/>
              <a:t>5/17/2020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2824CFC-5038-4862-8E2E-0D9D076B17E4}" type="slidenum">
              <a:rPr lang="en-IN" smtClean="0"/>
              <a:pPr/>
              <a:t>‹#›</a:t>
            </a:fld>
            <a:endParaRPr lang="en-IN"/>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B900C80A-7E06-404F-A6A3-B6E71AB372A5}" type="datetimeFigureOut">
              <a:rPr lang="en-US" smtClean="0"/>
              <a:pPr/>
              <a:t>5/17/2020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0C80A-7E06-404F-A6A3-B6E71AB372A5}" type="datetimeFigureOut">
              <a:rPr lang="en-US" smtClean="0"/>
              <a:pPr/>
              <a:t>5/17/2020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900C80A-7E06-404F-A6A3-B6E71AB372A5}" type="datetimeFigureOut">
              <a:rPr lang="en-US" smtClean="0"/>
              <a:pPr/>
              <a:t>5/17/2020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B900C80A-7E06-404F-A6A3-B6E71AB372A5}" type="datetimeFigureOut">
              <a:rPr lang="en-US" smtClean="0"/>
              <a:pPr/>
              <a:t>5/17/2020</a:t>
            </a:fld>
            <a:endParaRPr lang="en-IN"/>
          </a:p>
        </p:txBody>
      </p:sp>
      <p:sp>
        <p:nvSpPr>
          <p:cNvPr id="6" name="Footer Placeholder 5"/>
          <p:cNvSpPr>
            <a:spLocks noGrp="1"/>
          </p:cNvSpPr>
          <p:nvPr>
            <p:ph type="ftr" sz="quarter" idx="11"/>
          </p:nvPr>
        </p:nvSpPr>
        <p:spPr>
          <a:xfrm>
            <a:off x="914400" y="55499"/>
            <a:ext cx="5562600" cy="365125"/>
          </a:xfrm>
        </p:spPr>
        <p:txBody>
          <a:bodyPr/>
          <a:lstStyle/>
          <a:p>
            <a:endParaRPr lang="en-IN"/>
          </a:p>
        </p:txBody>
      </p:sp>
      <p:sp>
        <p:nvSpPr>
          <p:cNvPr id="7" name="Slide Number Placeholder 6"/>
          <p:cNvSpPr>
            <a:spLocks noGrp="1"/>
          </p:cNvSpPr>
          <p:nvPr>
            <p:ph type="sldNum" sz="quarter" idx="12"/>
          </p:nvPr>
        </p:nvSpPr>
        <p:spPr>
          <a:xfrm>
            <a:off x="8610600" y="55499"/>
            <a:ext cx="457200" cy="365125"/>
          </a:xfrm>
        </p:spPr>
        <p:txBody>
          <a:bodyPr/>
          <a:lstStyle/>
          <a:p>
            <a:fld id="{52824CFC-5038-4862-8E2E-0D9D076B17E4}" type="slidenum">
              <a:rPr lang="en-IN" smtClean="0"/>
              <a:pPr/>
              <a:t>‹#›</a:t>
            </a:fld>
            <a:endParaRPr lang="en-IN"/>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900C80A-7E06-404F-A6A3-B6E71AB372A5}" type="datetimeFigureOut">
              <a:rPr lang="en-US" smtClean="0"/>
              <a:pPr/>
              <a:t>5/17/2020</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2824CFC-5038-4862-8E2E-0D9D076B17E4}"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File:Chemical_synapse_schema_cropped.jp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64A2-BC5E-4036-8488-E21027CE1636}"/>
              </a:ext>
            </a:extLst>
          </p:cNvPr>
          <p:cNvSpPr>
            <a:spLocks noGrp="1"/>
          </p:cNvSpPr>
          <p:nvPr>
            <p:ph type="ctrTitle"/>
          </p:nvPr>
        </p:nvSpPr>
        <p:spPr>
          <a:xfrm>
            <a:off x="1043608" y="2780928"/>
            <a:ext cx="7848872" cy="1935033"/>
          </a:xfrm>
        </p:spPr>
        <p:txBody>
          <a:bodyPr/>
          <a:lstStyle/>
          <a:p>
            <a:pPr algn="ctr"/>
            <a:r>
              <a:rPr lang="en-IN" sz="2800" cap="none" dirty="0"/>
              <a:t>Pranay Kumar Gupta</a:t>
            </a:r>
            <a:br>
              <a:rPr lang="en-IN" sz="2800" cap="none" dirty="0"/>
            </a:br>
            <a:r>
              <a:rPr lang="en-IN" sz="2800" cap="none" dirty="0"/>
              <a:t>Associate Professor</a:t>
            </a:r>
            <a:br>
              <a:rPr lang="en-IN" sz="2800" cap="none" dirty="0"/>
            </a:br>
            <a:r>
              <a:rPr lang="en-IN" sz="2800" cap="none" dirty="0"/>
              <a:t>Dept. of Psychology</a:t>
            </a:r>
            <a:br>
              <a:rPr lang="en-IN" sz="2800" cap="none" dirty="0"/>
            </a:br>
            <a:r>
              <a:rPr lang="en-IN" sz="2800" cap="none" dirty="0"/>
              <a:t>S.M.D. College, Punpun</a:t>
            </a:r>
          </a:p>
        </p:txBody>
      </p:sp>
      <p:sp>
        <p:nvSpPr>
          <p:cNvPr id="3" name="Subtitle 2">
            <a:extLst>
              <a:ext uri="{FF2B5EF4-FFF2-40B4-BE49-F238E27FC236}">
                <a16:creationId xmlns:a16="http://schemas.microsoft.com/office/drawing/2014/main" id="{79E2D2DC-715D-4ADC-8381-2C80F66683AA}"/>
              </a:ext>
            </a:extLst>
          </p:cNvPr>
          <p:cNvSpPr>
            <a:spLocks noGrp="1"/>
          </p:cNvSpPr>
          <p:nvPr>
            <p:ph type="subTitle" idx="1"/>
          </p:nvPr>
        </p:nvSpPr>
        <p:spPr>
          <a:xfrm>
            <a:off x="969866" y="908720"/>
            <a:ext cx="7772400" cy="1584176"/>
          </a:xfrm>
        </p:spPr>
        <p:txBody>
          <a:bodyPr>
            <a:normAutofit/>
          </a:bodyPr>
          <a:lstStyle/>
          <a:p>
            <a:pPr algn="ctr"/>
            <a:r>
              <a:rPr lang="en-IN" sz="4400" dirty="0"/>
              <a:t>Neuron: Structure &amp; Functions</a:t>
            </a:r>
          </a:p>
        </p:txBody>
      </p:sp>
    </p:spTree>
    <p:extLst>
      <p:ext uri="{BB962C8B-B14F-4D97-AF65-F5344CB8AC3E}">
        <p14:creationId xmlns:p14="http://schemas.microsoft.com/office/powerpoint/2010/main" val="1669309828"/>
      </p:ext>
    </p:extLst>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Resting Membrane Potential</a:t>
            </a:r>
            <a:endParaRPr lang="en-IN" dirty="0"/>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IN" dirty="0"/>
              <a:t>When a neuron is not sending a signal, it is "at rest." </a:t>
            </a:r>
          </a:p>
          <a:p>
            <a:pPr algn="just">
              <a:lnSpc>
                <a:spcPct val="150000"/>
              </a:lnSpc>
            </a:pPr>
            <a:r>
              <a:rPr lang="en-IN" dirty="0"/>
              <a:t>When a neuron is at rest, the inside of the neuron is negative relative to the outside. </a:t>
            </a:r>
          </a:p>
          <a:p>
            <a:pPr algn="just">
              <a:lnSpc>
                <a:spcPct val="150000"/>
              </a:lnSpc>
            </a:pPr>
            <a:r>
              <a:rPr lang="en-IN" dirty="0"/>
              <a:t>Although the concentrations of the different ions attempt to balance out on both sides of the membrane, they cannot because the cell membrane allows only some ions to pass through channels (ion channels). </a:t>
            </a:r>
          </a:p>
          <a:p>
            <a:endParaRPr lang="en-IN" dirty="0"/>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572560" cy="6357982"/>
          </a:xfrm>
        </p:spPr>
        <p:txBody>
          <a:bodyPr>
            <a:normAutofit fontScale="92500"/>
          </a:bodyPr>
          <a:lstStyle/>
          <a:p>
            <a:pPr algn="just">
              <a:lnSpc>
                <a:spcPct val="160000"/>
              </a:lnSpc>
            </a:pPr>
            <a:r>
              <a:rPr lang="en-IN" dirty="0"/>
              <a:t>At rest, potassium ions (K</a:t>
            </a:r>
            <a:r>
              <a:rPr lang="en-IN" baseline="30000" dirty="0"/>
              <a:t>+</a:t>
            </a:r>
            <a:r>
              <a:rPr lang="en-IN" dirty="0"/>
              <a:t>) can cross through the membrane easily. Also at rest, chloride ions (Cl</a:t>
            </a:r>
            <a:r>
              <a:rPr lang="en-IN" baseline="30000" dirty="0"/>
              <a:t>-</a:t>
            </a:r>
            <a:r>
              <a:rPr lang="en-IN" dirty="0"/>
              <a:t>) and sodium ions (Na</a:t>
            </a:r>
            <a:r>
              <a:rPr lang="en-IN" baseline="30000" dirty="0"/>
              <a:t>+</a:t>
            </a:r>
            <a:r>
              <a:rPr lang="en-IN" dirty="0"/>
              <a:t>) have a more difficult time crossing. </a:t>
            </a:r>
          </a:p>
          <a:p>
            <a:pPr algn="just">
              <a:lnSpc>
                <a:spcPct val="160000"/>
              </a:lnSpc>
            </a:pPr>
            <a:r>
              <a:rPr lang="en-IN" dirty="0"/>
              <a:t>The negatively charged protein molecules (A</a:t>
            </a:r>
            <a:r>
              <a:rPr lang="en-IN" baseline="30000" dirty="0"/>
              <a:t>-</a:t>
            </a:r>
            <a:r>
              <a:rPr lang="en-IN" dirty="0"/>
              <a:t>) inside the neuron cannot cross the membrane. </a:t>
            </a:r>
          </a:p>
          <a:p>
            <a:pPr algn="just">
              <a:lnSpc>
                <a:spcPct val="160000"/>
              </a:lnSpc>
            </a:pPr>
            <a:r>
              <a:rPr lang="en-IN" dirty="0"/>
              <a:t>In addition to these selective ion channels, there is a </a:t>
            </a:r>
            <a:r>
              <a:rPr lang="en-IN" b="1" dirty="0"/>
              <a:t>pump</a:t>
            </a:r>
            <a:r>
              <a:rPr lang="en-IN" dirty="0"/>
              <a:t> that uses energy to move three sodium ions out of the neuron for every two potassium ions it puts in.</a:t>
            </a:r>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715404" cy="6429420"/>
          </a:xfrm>
        </p:spPr>
        <p:txBody>
          <a:bodyPr>
            <a:normAutofit fontScale="92500" lnSpcReduction="20000"/>
          </a:bodyPr>
          <a:lstStyle/>
          <a:p>
            <a:pPr algn="just">
              <a:lnSpc>
                <a:spcPct val="160000"/>
              </a:lnSpc>
            </a:pPr>
            <a:r>
              <a:rPr lang="en-IN" dirty="0"/>
              <a:t>Finally, when all these forces balance out, and the difference in the voltage between the inside and outside of the neuron is measured, it has the </a:t>
            </a:r>
            <a:r>
              <a:rPr lang="en-IN" b="1" dirty="0"/>
              <a:t>resting potential</a:t>
            </a:r>
            <a:r>
              <a:rPr lang="en-IN" dirty="0"/>
              <a:t>. </a:t>
            </a:r>
          </a:p>
          <a:p>
            <a:pPr algn="just">
              <a:lnSpc>
                <a:spcPct val="160000"/>
              </a:lnSpc>
            </a:pPr>
            <a:r>
              <a:rPr lang="en-IN" dirty="0"/>
              <a:t>The resting membrane potential of a neuron is about -70 mV (mV=</a:t>
            </a:r>
            <a:r>
              <a:rPr lang="en-IN" dirty="0" err="1"/>
              <a:t>milivolt</a:t>
            </a:r>
            <a:r>
              <a:rPr lang="en-IN" dirty="0"/>
              <a:t>) - this means that the inside of the neuron is 70 mV less than the outside. </a:t>
            </a:r>
          </a:p>
          <a:p>
            <a:pPr algn="just">
              <a:lnSpc>
                <a:spcPct val="160000"/>
              </a:lnSpc>
            </a:pPr>
            <a:r>
              <a:rPr lang="en-IN" dirty="0"/>
              <a:t>At rest, there are relatively more sodium ions outside the neuron and more potassium ions inside that neuron.</a:t>
            </a: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5728"/>
            <a:ext cx="7772400" cy="6069832"/>
          </a:xfrm>
        </p:spPr>
        <p:txBody>
          <a:bodyPr>
            <a:normAutofit/>
          </a:bodyPr>
          <a:lstStyle/>
          <a:p>
            <a:pPr algn="just">
              <a:lnSpc>
                <a:spcPct val="150000"/>
              </a:lnSpc>
            </a:pPr>
            <a:r>
              <a:rPr lang="en-IN" sz="3600" dirty="0"/>
              <a:t>At rest, there is a different concentration of ions, or charged atoms, between the outside and the inside of the axon. </a:t>
            </a:r>
          </a:p>
          <a:p>
            <a:pPr algn="just">
              <a:lnSpc>
                <a:spcPct val="150000"/>
              </a:lnSpc>
            </a:pPr>
            <a:r>
              <a:rPr lang="en-IN" sz="3600" dirty="0"/>
              <a:t>Namely, there is a larger concentration of positive ions outside of the axon than there is inside of it. </a:t>
            </a: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0"/>
            <a:ext cx="8215370" cy="6858000"/>
          </a:xfrm>
        </p:spPr>
        <p:txBody>
          <a:bodyPr>
            <a:normAutofit lnSpcReduction="10000"/>
          </a:bodyPr>
          <a:lstStyle/>
          <a:p>
            <a:pPr algn="just">
              <a:lnSpc>
                <a:spcPct val="150000"/>
              </a:lnSpc>
            </a:pPr>
            <a:r>
              <a:rPr lang="en-US" dirty="0"/>
              <a:t>As is well known, opposite charges are strongly attracted to each other. That is, the positive charges on the outside of the axon are strongly drawn to the axon’s more negative interior.</a:t>
            </a:r>
          </a:p>
          <a:p>
            <a:pPr algn="just">
              <a:lnSpc>
                <a:spcPct val="150000"/>
              </a:lnSpc>
            </a:pPr>
            <a:r>
              <a:rPr lang="en-US" dirty="0"/>
              <a:t>Keeping these charges apart is the function of the neuron’s membrane. </a:t>
            </a:r>
          </a:p>
          <a:p>
            <a:pPr algn="just">
              <a:lnSpc>
                <a:spcPct val="150000"/>
              </a:lnSpc>
            </a:pPr>
            <a:r>
              <a:rPr lang="en-US" dirty="0"/>
              <a:t>The membrane has small channels</a:t>
            </a:r>
            <a:r>
              <a:rPr lang="en-IN" dirty="0"/>
              <a:t> through which these ions can pass, but at rest, these channels are closed. This is called the resting potentials.</a:t>
            </a:r>
            <a:endParaRPr lang="en-US" dirty="0"/>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214290"/>
            <a:ext cx="8215370" cy="6357982"/>
          </a:xfrm>
        </p:spPr>
        <p:txBody>
          <a:bodyPr>
            <a:normAutofit/>
          </a:bodyPr>
          <a:lstStyle/>
          <a:p>
            <a:endParaRPr lang="en-IN" dirty="0"/>
          </a:p>
          <a:p>
            <a:pPr algn="just">
              <a:lnSpc>
                <a:spcPct val="150000"/>
              </a:lnSpc>
            </a:pPr>
            <a:r>
              <a:rPr lang="en-IN" dirty="0"/>
              <a:t>A stimulus excites a neuron's information receiver- the dendrite. </a:t>
            </a:r>
          </a:p>
          <a:p>
            <a:pPr algn="just">
              <a:lnSpc>
                <a:spcPct val="150000"/>
              </a:lnSpc>
            </a:pPr>
            <a:r>
              <a:rPr lang="en-IN" dirty="0"/>
              <a:t>This stimulus may come from an organism's external environment (such as touching a hot flame) or may originate from within the organism (for example, the release of hormones). </a:t>
            </a:r>
          </a:p>
          <a:p>
            <a:pPr algn="just">
              <a:lnSpc>
                <a:spcPct val="150000"/>
              </a:lnSpc>
            </a:pPr>
            <a:endParaRPr lang="en-IN" dirty="0"/>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IN" b="1" dirty="0"/>
              <a:t>Action Potential</a:t>
            </a:r>
            <a:endParaRPr lang="en-IN" dirty="0"/>
          </a:p>
        </p:txBody>
      </p:sp>
      <p:sp>
        <p:nvSpPr>
          <p:cNvPr id="3" name="Content Placeholder 2"/>
          <p:cNvSpPr>
            <a:spLocks noGrp="1"/>
          </p:cNvSpPr>
          <p:nvPr>
            <p:ph idx="1"/>
          </p:nvPr>
        </p:nvSpPr>
        <p:spPr>
          <a:xfrm>
            <a:off x="457200" y="1214422"/>
            <a:ext cx="8229600" cy="4911741"/>
          </a:xfrm>
        </p:spPr>
        <p:txBody>
          <a:bodyPr>
            <a:noAutofit/>
          </a:bodyPr>
          <a:lstStyle/>
          <a:p>
            <a:pPr algn="just">
              <a:lnSpc>
                <a:spcPct val="170000"/>
              </a:lnSpc>
            </a:pPr>
            <a:r>
              <a:rPr lang="en-IN" sz="2800" dirty="0"/>
              <a:t>The resting potential tells about what happens when a neuron is at rest. </a:t>
            </a:r>
          </a:p>
          <a:p>
            <a:pPr algn="just">
              <a:lnSpc>
                <a:spcPct val="170000"/>
              </a:lnSpc>
            </a:pPr>
            <a:r>
              <a:rPr lang="en-IN" sz="2800" dirty="0"/>
              <a:t>An action potential occurs when a neuron sends information down an axon, away from the cell body. </a:t>
            </a:r>
          </a:p>
          <a:p>
            <a:pPr algn="just">
              <a:lnSpc>
                <a:spcPct val="170000"/>
              </a:lnSpc>
            </a:pPr>
            <a:r>
              <a:rPr lang="en-IN" sz="2800" dirty="0"/>
              <a:t>Neuroscientists use other words, such as a "spike" or an "impulse" for the action potential. </a:t>
            </a:r>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20688"/>
            <a:ext cx="7772400" cy="5734872"/>
          </a:xfrm>
        </p:spPr>
        <p:txBody>
          <a:bodyPr>
            <a:normAutofit fontScale="92500" lnSpcReduction="20000"/>
          </a:bodyPr>
          <a:lstStyle/>
          <a:p>
            <a:pPr algn="just">
              <a:lnSpc>
                <a:spcPct val="150000"/>
              </a:lnSpc>
            </a:pPr>
            <a:r>
              <a:rPr lang="en-IN" sz="3200" dirty="0"/>
              <a:t>The action potential is an explosion of electrical activity that is created by a depolarizing current. </a:t>
            </a:r>
          </a:p>
          <a:p>
            <a:pPr algn="just">
              <a:lnSpc>
                <a:spcPct val="150000"/>
              </a:lnSpc>
            </a:pPr>
            <a:r>
              <a:rPr lang="en-IN" sz="3200" dirty="0"/>
              <a:t>This means that some event (a stimulus) causes the resting potential to move toward 0 (Zero) mV. </a:t>
            </a:r>
          </a:p>
          <a:p>
            <a:pPr algn="just">
              <a:lnSpc>
                <a:spcPct val="150000"/>
              </a:lnSpc>
            </a:pPr>
            <a:r>
              <a:rPr lang="en-IN" sz="3200" dirty="0"/>
              <a:t>When the depolarization reaches about -55 mV a neuron will fire an action potential. This is the threshold. </a:t>
            </a:r>
          </a:p>
          <a:p>
            <a:pPr algn="just">
              <a:lnSpc>
                <a:spcPct val="150000"/>
              </a:lnSpc>
            </a:pPr>
            <a:endParaRPr lang="en-IN" dirty="0"/>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Autofit/>
          </a:bodyPr>
          <a:lstStyle/>
          <a:p>
            <a:pPr algn="just">
              <a:lnSpc>
                <a:spcPct val="170000"/>
              </a:lnSpc>
            </a:pPr>
            <a:r>
              <a:rPr lang="en-IN" sz="2400" dirty="0"/>
              <a:t>If the neuron does not reach this critical threshold level, then no action potential will fire. Also, when the threshold level is reached, an action potential of a fixed sized will always fire...for any given neuron, the size of the action potential is always the same. </a:t>
            </a:r>
          </a:p>
          <a:p>
            <a:pPr algn="just">
              <a:lnSpc>
                <a:spcPct val="170000"/>
              </a:lnSpc>
            </a:pPr>
            <a:r>
              <a:rPr lang="en-IN" sz="2400" dirty="0"/>
              <a:t>There are no big or small action potentials in one nerve cell - all action potentials are the same size. Therefore, the neuron either does not reach the threshold or a full action potential is fired - this is the "ALL OR NONE" principle.</a:t>
            </a:r>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285728"/>
            <a:ext cx="8143932" cy="6286544"/>
          </a:xfrm>
        </p:spPr>
        <p:txBody>
          <a:bodyPr>
            <a:normAutofit fontScale="92500"/>
          </a:bodyPr>
          <a:lstStyle/>
          <a:p>
            <a:pPr algn="just">
              <a:lnSpc>
                <a:spcPct val="150000"/>
              </a:lnSpc>
            </a:pPr>
            <a:r>
              <a:rPr lang="en-IN" dirty="0"/>
              <a:t>Action potentials are caused by an exchange of ions across the neuron membrane. </a:t>
            </a:r>
          </a:p>
          <a:p>
            <a:pPr algn="just">
              <a:lnSpc>
                <a:spcPct val="150000"/>
              </a:lnSpc>
            </a:pPr>
            <a:r>
              <a:rPr lang="en-IN" dirty="0"/>
              <a:t>A stimulus first causes sodium channels to open. Because there are many more sodium ions on the outside, and the inside of the neuron is negative relative to the outside, sodium ions rush into the neuron. </a:t>
            </a:r>
          </a:p>
          <a:p>
            <a:pPr algn="just">
              <a:lnSpc>
                <a:spcPct val="150000"/>
              </a:lnSpc>
            </a:pPr>
            <a:r>
              <a:rPr lang="en-IN" dirty="0"/>
              <a:t>Sodium has a positive charge, so the neuron becomes more positive and becomes depolarized.</a:t>
            </a: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Neuron?</a:t>
            </a:r>
            <a:endParaRPr lang="en-IN" dirty="0"/>
          </a:p>
        </p:txBody>
      </p:sp>
      <p:sp>
        <p:nvSpPr>
          <p:cNvPr id="3" name="Content Placeholder 2"/>
          <p:cNvSpPr>
            <a:spLocks noGrp="1"/>
          </p:cNvSpPr>
          <p:nvPr>
            <p:ph idx="1"/>
          </p:nvPr>
        </p:nvSpPr>
        <p:spPr>
          <a:xfrm>
            <a:off x="914400" y="1357298"/>
            <a:ext cx="7772400" cy="4998262"/>
          </a:xfrm>
        </p:spPr>
        <p:txBody>
          <a:bodyPr>
            <a:normAutofit fontScale="92500"/>
          </a:bodyPr>
          <a:lstStyle/>
          <a:p>
            <a:pPr algn="just">
              <a:lnSpc>
                <a:spcPct val="150000"/>
              </a:lnSpc>
            </a:pPr>
            <a:r>
              <a:rPr lang="en-IN" dirty="0"/>
              <a:t>The human body is made up of trillions of cells. </a:t>
            </a:r>
          </a:p>
          <a:p>
            <a:pPr algn="just">
              <a:lnSpc>
                <a:spcPct val="150000"/>
              </a:lnSpc>
            </a:pPr>
            <a:r>
              <a:rPr lang="en-IN" dirty="0"/>
              <a:t>Cells of the nervous system, called nerve cells or neurons, are specialized to carry "messages" through an electrochemical process. </a:t>
            </a:r>
          </a:p>
          <a:p>
            <a:pPr algn="just">
              <a:lnSpc>
                <a:spcPct val="150000"/>
              </a:lnSpc>
            </a:pPr>
            <a:r>
              <a:rPr lang="en-IN" dirty="0"/>
              <a:t>The human brain has approximately 100 billion neurons.</a:t>
            </a:r>
          </a:p>
          <a:p>
            <a:pPr algn="just">
              <a:lnSpc>
                <a:spcPct val="150000"/>
              </a:lnSpc>
            </a:pPr>
            <a:endParaRPr lang="en-IN" dirty="0"/>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358246" cy="6357982"/>
          </a:xfrm>
        </p:spPr>
        <p:txBody>
          <a:bodyPr>
            <a:normAutofit fontScale="77500" lnSpcReduction="20000"/>
          </a:bodyPr>
          <a:lstStyle/>
          <a:p>
            <a:pPr algn="just">
              <a:lnSpc>
                <a:spcPct val="170000"/>
              </a:lnSpc>
            </a:pPr>
            <a:r>
              <a:rPr lang="en-IN" dirty="0"/>
              <a:t>It takes longer for potassium channels to open. </a:t>
            </a:r>
          </a:p>
          <a:p>
            <a:pPr algn="just">
              <a:lnSpc>
                <a:spcPct val="170000"/>
              </a:lnSpc>
            </a:pPr>
            <a:r>
              <a:rPr lang="en-IN" dirty="0"/>
              <a:t>When they do open, potassium rushes out of the cell, reversing the depolarization. </a:t>
            </a:r>
          </a:p>
          <a:p>
            <a:pPr algn="just">
              <a:lnSpc>
                <a:spcPct val="170000"/>
              </a:lnSpc>
            </a:pPr>
            <a:r>
              <a:rPr lang="en-IN" dirty="0"/>
              <a:t>Also at about this time, sodium channels start to close. This causes the action potential to go back toward -70 mV (repolarisation). </a:t>
            </a:r>
          </a:p>
          <a:p>
            <a:pPr algn="just">
              <a:lnSpc>
                <a:spcPct val="170000"/>
              </a:lnSpc>
            </a:pPr>
            <a:r>
              <a:rPr lang="en-IN" dirty="0"/>
              <a:t>The action potential actually goes past -70 mV (a hyperpolarization) because the potassium channels stay open a bit too long. </a:t>
            </a:r>
          </a:p>
          <a:p>
            <a:pPr algn="just">
              <a:lnSpc>
                <a:spcPct val="170000"/>
              </a:lnSpc>
            </a:pPr>
            <a:r>
              <a:rPr lang="en-IN" dirty="0"/>
              <a:t>Gradually, the ion concentrations go back to resting levels and the cell returns to -70 mV.</a:t>
            </a:r>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429684" cy="6572272"/>
          </a:xfrm>
        </p:spPr>
        <p:txBody>
          <a:bodyPr>
            <a:normAutofit lnSpcReduction="10000"/>
          </a:bodyPr>
          <a:lstStyle/>
          <a:p>
            <a:pPr algn="just">
              <a:lnSpc>
                <a:spcPct val="160000"/>
              </a:lnSpc>
            </a:pPr>
            <a:r>
              <a:rPr lang="en-US" dirty="0"/>
              <a:t>Once the stimulus reaches a certain strength or the threshold, the small channels on the axon’s membrane open.</a:t>
            </a:r>
          </a:p>
          <a:p>
            <a:pPr algn="just">
              <a:lnSpc>
                <a:spcPct val="160000"/>
              </a:lnSpc>
            </a:pPr>
            <a:r>
              <a:rPr lang="en-US" dirty="0"/>
              <a:t>The opening of the channels on the axon’s membrane allows the positive ions outside of the axon to rush in. the influx of positive ions changes  the charge inside the axon, making it more positive. </a:t>
            </a:r>
          </a:p>
          <a:p>
            <a:pPr algn="just">
              <a:lnSpc>
                <a:spcPct val="160000"/>
              </a:lnSpc>
            </a:pPr>
            <a:r>
              <a:rPr lang="en-US" dirty="0"/>
              <a:t>This process is called depolarization. </a:t>
            </a:r>
            <a:endParaRPr lang="en-IN" dirty="0"/>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a:stretch>
            <a:fillRect/>
          </a:stretch>
        </p:blipFill>
        <p:spPr bwMode="auto">
          <a:xfrm>
            <a:off x="0" y="1214422"/>
            <a:ext cx="9144000" cy="4429140"/>
          </a:xfrm>
          <a:prstGeom prst="rect">
            <a:avLst/>
          </a:prstGeom>
          <a:noFill/>
          <a:ln w="9525">
            <a:noFill/>
            <a:miter lim="800000"/>
            <a:headEnd/>
            <a:tailEnd/>
          </a:ln>
          <a:effectLst/>
        </p:spPr>
      </p:pic>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lnSpcReduction="10000"/>
          </a:bodyPr>
          <a:lstStyle/>
          <a:p>
            <a:endParaRPr lang="en-IN" dirty="0"/>
          </a:p>
          <a:p>
            <a:pPr algn="just">
              <a:lnSpc>
                <a:spcPct val="150000"/>
              </a:lnSpc>
            </a:pPr>
            <a:r>
              <a:rPr lang="en-IN" dirty="0"/>
              <a:t>As ions rush in through one gate, their positive charge causes the next, nearby gate to open, letting in more positive ions. </a:t>
            </a:r>
          </a:p>
          <a:p>
            <a:pPr algn="just">
              <a:lnSpc>
                <a:spcPct val="150000"/>
              </a:lnSpc>
            </a:pPr>
            <a:r>
              <a:rPr lang="en-IN" dirty="0"/>
              <a:t>The gates on the axon continue to open, and in this way, transmit the message down its entire length. The message travelling down the axon is the </a:t>
            </a:r>
            <a:r>
              <a:rPr lang="en-IN" b="1" dirty="0"/>
              <a:t>action potential </a:t>
            </a:r>
          </a:p>
          <a:p>
            <a:endParaRPr lang="en-IN" dirty="0"/>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stretch>
            <a:fillRect/>
          </a:stretch>
        </p:blipFill>
        <p:spPr bwMode="auto">
          <a:xfrm>
            <a:off x="439770" y="1000108"/>
            <a:ext cx="8704230" cy="4643446"/>
          </a:xfrm>
          <a:prstGeom prst="rect">
            <a:avLst/>
          </a:prstGeom>
          <a:noFill/>
          <a:ln w="9525">
            <a:noFill/>
            <a:miter lim="800000"/>
            <a:headEnd/>
            <a:tailEnd/>
          </a:ln>
          <a:effectLst/>
        </p:spPr>
      </p:pic>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a:bodyPr>
          <a:lstStyle/>
          <a:p>
            <a:endParaRPr lang="en-IN" dirty="0"/>
          </a:p>
          <a:p>
            <a:pPr algn="just">
              <a:lnSpc>
                <a:spcPct val="150000"/>
              </a:lnSpc>
            </a:pPr>
            <a:r>
              <a:rPr lang="en-IN" sz="2800" dirty="0"/>
              <a:t>After transmitting a message, the axon returns to its resting state by pumping out positive ions through the channels on its membrane. </a:t>
            </a:r>
          </a:p>
          <a:p>
            <a:pPr algn="just">
              <a:lnSpc>
                <a:spcPct val="150000"/>
              </a:lnSpc>
            </a:pPr>
            <a:r>
              <a:rPr lang="en-IN" sz="2800" dirty="0"/>
              <a:t>This process is called the </a:t>
            </a:r>
            <a:r>
              <a:rPr lang="en-IN" sz="2800" b="1" dirty="0"/>
              <a:t>refractory period. </a:t>
            </a:r>
          </a:p>
          <a:p>
            <a:pPr algn="just">
              <a:lnSpc>
                <a:spcPct val="150000"/>
              </a:lnSpc>
            </a:pPr>
            <a:r>
              <a:rPr lang="en-IN" sz="2800" b="1" dirty="0"/>
              <a:t>Once the refractory period is over, the neuron is ready to transmit a message again. </a:t>
            </a:r>
          </a:p>
          <a:p>
            <a:pPr>
              <a:buNone/>
            </a:pPr>
            <a:endParaRPr lang="en-IN" dirty="0"/>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Neural transmission across the neurons</a:t>
            </a:r>
            <a:endParaRPr lang="en-IN" dirty="0"/>
          </a:p>
        </p:txBody>
      </p:sp>
      <p:sp>
        <p:nvSpPr>
          <p:cNvPr id="4" name="Content Placeholder 3"/>
          <p:cNvSpPr>
            <a:spLocks noGrp="1"/>
          </p:cNvSpPr>
          <p:nvPr>
            <p:ph idx="1"/>
          </p:nvPr>
        </p:nvSpPr>
        <p:spPr/>
        <p:txBody>
          <a:bodyPr>
            <a:normAutofit/>
          </a:bodyPr>
          <a:lstStyle/>
          <a:p>
            <a:pPr algn="just">
              <a:lnSpc>
                <a:spcPct val="150000"/>
              </a:lnSpc>
            </a:pPr>
            <a:r>
              <a:rPr lang="en-US" dirty="0"/>
              <a:t>In the nervous system, the axon terminals of one neuron are in very close contact with the dendrites of the neighbouring neurons. </a:t>
            </a:r>
          </a:p>
          <a:p>
            <a:pPr algn="just">
              <a:lnSpc>
                <a:spcPct val="150000"/>
              </a:lnSpc>
            </a:pPr>
            <a:r>
              <a:rPr lang="en-US" dirty="0"/>
              <a:t>The signal is transmitted from one neuron to the next through the release of neurotransmitters or chemical messengers.</a:t>
            </a:r>
            <a:endParaRPr lang="en-IN" dirty="0"/>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0"/>
            <a:ext cx="8501122" cy="6572272"/>
          </a:xfrm>
        </p:spPr>
        <p:txBody>
          <a:bodyPr>
            <a:normAutofit/>
          </a:bodyPr>
          <a:lstStyle/>
          <a:p>
            <a:pPr algn="just">
              <a:lnSpc>
                <a:spcPct val="150000"/>
              </a:lnSpc>
            </a:pPr>
            <a:endParaRPr lang="en-US" dirty="0"/>
          </a:p>
          <a:p>
            <a:pPr algn="just">
              <a:lnSpc>
                <a:spcPct val="150000"/>
              </a:lnSpc>
            </a:pPr>
            <a:r>
              <a:rPr lang="en-US" dirty="0"/>
              <a:t>In other words, when the action potential reaches the axon terminal of the sending neuron, it causes neurotransmitters to be released. </a:t>
            </a:r>
          </a:p>
          <a:p>
            <a:pPr algn="just">
              <a:lnSpc>
                <a:spcPct val="150000"/>
              </a:lnSpc>
            </a:pPr>
            <a:r>
              <a:rPr lang="en-US" dirty="0"/>
              <a:t>The neurotransmitters then attach to receptors located on the receiving dendrite. This starts another action potential, and the entire process is repeated.</a:t>
            </a:r>
            <a:endParaRPr lang="en-IN" dirty="0"/>
          </a:p>
        </p:txBody>
      </p:sp>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upload.wikimedia.org/wikipedia/commons/thumb/3/30/Chemical_synapse_schema_cropped.jpg/350px-Chemical_synapse_schema_cropped.jpg">
            <a:hlinkClick r:id="rId3"/>
          </p:cNvPr>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TARS\Desktop\untitled.bmp"/>
          <p:cNvPicPr>
            <a:picLocks noGrp="1" noChangeAspect="1" noChangeArrowheads="1"/>
          </p:cNvPicPr>
          <p:nvPr>
            <p:ph idx="1"/>
          </p:nvPr>
        </p:nvPicPr>
        <p:blipFill>
          <a:blip r:embed="rId3" cstate="print"/>
          <a:stretch>
            <a:fillRect/>
          </a:stretch>
        </p:blipFill>
        <p:spPr bwMode="auto">
          <a:xfrm>
            <a:off x="283717" y="1571612"/>
            <a:ext cx="8860283" cy="5286388"/>
          </a:xfrm>
          <a:prstGeom prst="rect">
            <a:avLst/>
          </a:prstGeom>
          <a:noFill/>
        </p:spPr>
      </p:pic>
      <p:sp>
        <p:nvSpPr>
          <p:cNvPr id="3" name="Rectangle 2"/>
          <p:cNvSpPr/>
          <p:nvPr/>
        </p:nvSpPr>
        <p:spPr>
          <a:xfrm>
            <a:off x="500034" y="0"/>
            <a:ext cx="8429684"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neurotransmission</a:t>
            </a: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0"/>
            <a:ext cx="7772400" cy="914400"/>
          </a:xfrm>
        </p:spPr>
        <p:txBody>
          <a:bodyPr>
            <a:normAutofit fontScale="90000"/>
          </a:bodyPr>
          <a:lstStyle/>
          <a:p>
            <a:br>
              <a:rPr lang="en-IN" dirty="0"/>
            </a:br>
            <a:r>
              <a:rPr lang="en-IN" dirty="0"/>
              <a:t>Types of Neurons</a:t>
            </a:r>
          </a:p>
        </p:txBody>
      </p:sp>
      <p:sp>
        <p:nvSpPr>
          <p:cNvPr id="3" name="Content Placeholder 2"/>
          <p:cNvSpPr>
            <a:spLocks noGrp="1"/>
          </p:cNvSpPr>
          <p:nvPr>
            <p:ph idx="1"/>
          </p:nvPr>
        </p:nvSpPr>
        <p:spPr>
          <a:xfrm>
            <a:off x="714348" y="1285860"/>
            <a:ext cx="7972452" cy="5069700"/>
          </a:xfrm>
        </p:spPr>
        <p:txBody>
          <a:bodyPr>
            <a:normAutofit fontScale="62500" lnSpcReduction="20000"/>
          </a:bodyPr>
          <a:lstStyle/>
          <a:p>
            <a:pPr algn="just">
              <a:lnSpc>
                <a:spcPct val="160000"/>
              </a:lnSpc>
            </a:pPr>
            <a:r>
              <a:rPr lang="en-IN" sz="4000" dirty="0"/>
              <a:t>Sensory neurons respond to touch, sound, light and numerous other stimuli affecting cells of the sensory organs that then send signals to the spinal cord and brain. </a:t>
            </a:r>
          </a:p>
          <a:p>
            <a:pPr algn="just">
              <a:lnSpc>
                <a:spcPct val="160000"/>
              </a:lnSpc>
            </a:pPr>
            <a:r>
              <a:rPr lang="en-IN" sz="4000" dirty="0"/>
              <a:t>Motor neurons receive signals from the brain and spinal cord and cause muscle contractions and affect glands. </a:t>
            </a:r>
          </a:p>
          <a:p>
            <a:pPr algn="just">
              <a:lnSpc>
                <a:spcPct val="160000"/>
              </a:lnSpc>
            </a:pPr>
            <a:r>
              <a:rPr lang="en-IN" sz="4000" dirty="0"/>
              <a:t>Interneurons or Association Neurons connect neurons to other neurons of the brain or spinal cord.</a:t>
            </a:r>
          </a:p>
          <a:p>
            <a:endParaRPr lang="en-IN" dirty="0"/>
          </a:p>
        </p:txBody>
      </p:sp>
    </p:spTree>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357166"/>
            <a:ext cx="7678704" cy="6247864"/>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a:t>
            </a:r>
          </a:p>
          <a:p>
            <a:pPr algn="ctr"/>
            <a:r>
              <a:rPr lang="en-US" sz="20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4">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
                                            <p:txEl>
                                              <p:pRg st="1" end="1"/>
                                            </p:txEl>
                                          </p:spTgt>
                                        </p:tgtEl>
                                      </p:cBhvr>
                                    </p:animEffect>
                                  </p:childTnLst>
                                </p:cTn>
                              </p:par>
                            </p:childTnLst>
                          </p:cTn>
                        </p:par>
                        <p:par>
                          <p:cTn id="19" fill="hold">
                            <p:stCondLst>
                              <p:cond delay="700"/>
                            </p:stCondLst>
                            <p:childTnLst>
                              <p:par>
                                <p:cTn id="20" presetID="36" presetClass="emph" presetSubtype="0" fill="hold" nodeType="afterEffect">
                                  <p:stCondLst>
                                    <p:cond delay="0"/>
                                  </p:stCondLst>
                                  <p:iterate type="lt">
                                    <p:tmPct val="10000"/>
                                  </p:iterate>
                                  <p:childTnLst>
                                    <p:animScale>
                                      <p:cBhvr>
                                        <p:cTn id="21" dur="250" autoRev="1" fill="hold">
                                          <p:stCondLst>
                                            <p:cond delay="0"/>
                                          </p:stCondLst>
                                        </p:cTn>
                                        <p:tgtEl>
                                          <p:spTgt spid="4">
                                            <p:txEl>
                                              <p:pRg st="0" end="0"/>
                                            </p:txEl>
                                          </p:spTgt>
                                        </p:tgtEl>
                                      </p:cBhvr>
                                      <p:to x="80000" y="100000"/>
                                    </p:animScale>
                                    <p:anim by="(#ppt_w*0.10)" calcmode="lin" valueType="num">
                                      <p:cBhvr>
                                        <p:cTn id="22" dur="250" autoRev="1" fill="hold">
                                          <p:stCondLst>
                                            <p:cond delay="0"/>
                                          </p:stCondLst>
                                        </p:cTn>
                                        <p:tgtEl>
                                          <p:spTgt spid="4">
                                            <p:txEl>
                                              <p:pRg st="0" end="0"/>
                                            </p:txEl>
                                          </p:spTgt>
                                        </p:tgtEl>
                                        <p:attrNameLst>
                                          <p:attrName>ppt_x</p:attrName>
                                        </p:attrNameLst>
                                      </p:cBhvr>
                                    </p:anim>
                                    <p:anim by="(-#ppt_w*0.10)" calcmode="lin" valueType="num">
                                      <p:cBhvr>
                                        <p:cTn id="23" dur="250" autoRev="1" fill="hold">
                                          <p:stCondLst>
                                            <p:cond delay="0"/>
                                          </p:stCondLst>
                                        </p:cTn>
                                        <p:tgtEl>
                                          <p:spTgt spid="4">
                                            <p:txEl>
                                              <p:pRg st="0" end="0"/>
                                            </p:txEl>
                                          </p:spTgt>
                                        </p:tgtEl>
                                        <p:attrNameLst>
                                          <p:attrName>ppt_y</p:attrName>
                                        </p:attrNameLst>
                                      </p:cBhvr>
                                    </p:anim>
                                    <p:animRot by="-480000">
                                      <p:cBhvr>
                                        <p:cTn id="24" dur="250" autoRev="1" fill="hold">
                                          <p:stCondLst>
                                            <p:cond delay="0"/>
                                          </p:stCondLst>
                                        </p:cTn>
                                        <p:tgtEl>
                                          <p:spTgt spid="4">
                                            <p:txEl>
                                              <p:pRg st="0" end="0"/>
                                            </p:txEl>
                                          </p:spTgt>
                                        </p:tgtEl>
                                        <p:attrNameLst>
                                          <p:attrName>r</p:attrName>
                                        </p:attrNameLst>
                                      </p:cBhvr>
                                    </p:animRot>
                                  </p:childTnLst>
                                </p:cTn>
                              </p:par>
                              <p:par>
                                <p:cTn id="25" presetID="36" presetClass="emph" presetSubtype="0" fill="hold" nodeType="withEffect">
                                  <p:stCondLst>
                                    <p:cond delay="0"/>
                                  </p:stCondLst>
                                  <p:iterate type="lt">
                                    <p:tmPct val="10000"/>
                                  </p:iterate>
                                  <p:childTnLst>
                                    <p:animScale>
                                      <p:cBhvr>
                                        <p:cTn id="26" dur="250" autoRev="1" fill="hold">
                                          <p:stCondLst>
                                            <p:cond delay="0"/>
                                          </p:stCondLst>
                                        </p:cTn>
                                        <p:tgtEl>
                                          <p:spTgt spid="4">
                                            <p:txEl>
                                              <p:pRg st="1" end="1"/>
                                            </p:txEl>
                                          </p:spTgt>
                                        </p:tgtEl>
                                      </p:cBhvr>
                                      <p:to x="80000" y="100000"/>
                                    </p:animScale>
                                    <p:anim by="(#ppt_w*0.10)" calcmode="lin" valueType="num">
                                      <p:cBhvr>
                                        <p:cTn id="27" dur="250" autoRev="1" fill="hold">
                                          <p:stCondLst>
                                            <p:cond delay="0"/>
                                          </p:stCondLst>
                                        </p:cTn>
                                        <p:tgtEl>
                                          <p:spTgt spid="4">
                                            <p:txEl>
                                              <p:pRg st="1" end="1"/>
                                            </p:txEl>
                                          </p:spTgt>
                                        </p:tgtEl>
                                        <p:attrNameLst>
                                          <p:attrName>ppt_x</p:attrName>
                                        </p:attrNameLst>
                                      </p:cBhvr>
                                    </p:anim>
                                    <p:anim by="(-#ppt_w*0.10)" calcmode="lin" valueType="num">
                                      <p:cBhvr>
                                        <p:cTn id="28" dur="250" autoRev="1" fill="hold">
                                          <p:stCondLst>
                                            <p:cond delay="0"/>
                                          </p:stCondLst>
                                        </p:cTn>
                                        <p:tgtEl>
                                          <p:spTgt spid="4">
                                            <p:txEl>
                                              <p:pRg st="1" end="1"/>
                                            </p:txEl>
                                          </p:spTgt>
                                        </p:tgtEl>
                                        <p:attrNameLst>
                                          <p:attrName>ppt_y</p:attrName>
                                        </p:attrNameLst>
                                      </p:cBhvr>
                                    </p:anim>
                                    <p:animRot by="-480000">
                                      <p:cBhvr>
                                        <p:cTn id="29" dur="250" autoRev="1" fill="hold">
                                          <p:stCondLst>
                                            <p:cond delay="0"/>
                                          </p:stCondLst>
                                        </p:cTn>
                                        <p:tgtEl>
                                          <p:spTgt spid="4">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Parts of Neurons</a:t>
            </a:r>
            <a:endParaRPr lang="en-IN" dirty="0"/>
          </a:p>
        </p:txBody>
      </p:sp>
      <p:sp>
        <p:nvSpPr>
          <p:cNvPr id="3" name="Content Placeholder 2"/>
          <p:cNvSpPr>
            <a:spLocks noGrp="1"/>
          </p:cNvSpPr>
          <p:nvPr>
            <p:ph idx="1"/>
          </p:nvPr>
        </p:nvSpPr>
        <p:spPr>
          <a:xfrm>
            <a:off x="914400" y="1428736"/>
            <a:ext cx="7772400" cy="4926824"/>
          </a:xfrm>
        </p:spPr>
        <p:txBody>
          <a:bodyPr>
            <a:normAutofit/>
          </a:bodyPr>
          <a:lstStyle/>
          <a:p>
            <a:pPr algn="just">
              <a:lnSpc>
                <a:spcPct val="170000"/>
              </a:lnSpc>
            </a:pPr>
            <a:r>
              <a:rPr lang="en-IN" dirty="0"/>
              <a:t>A typical neuron possesses a cell body (often called the soma), dendrites, and an axon. </a:t>
            </a:r>
          </a:p>
          <a:p>
            <a:pPr algn="just">
              <a:lnSpc>
                <a:spcPct val="170000"/>
              </a:lnSpc>
            </a:pPr>
            <a:r>
              <a:rPr lang="en-IN" dirty="0"/>
              <a:t>Dendrites are filaments that arise from the cell body, often extending for hundreds of micrometres and branching multiple times, giving rise to a complex "dendritic tree".</a:t>
            </a:r>
          </a:p>
          <a:p>
            <a:endParaRPr lang="en-IN" dirty="0"/>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lnSpcReduction="10000"/>
          </a:bodyPr>
          <a:lstStyle/>
          <a:p>
            <a:pPr algn="just">
              <a:lnSpc>
                <a:spcPct val="150000"/>
              </a:lnSpc>
            </a:pPr>
            <a:r>
              <a:rPr lang="en-IN" dirty="0"/>
              <a:t>An axon is a special cellular filament that arises from the cell body at a site called the axon hillock and travels for a distance, as far as 1 </a:t>
            </a:r>
            <a:r>
              <a:rPr lang="en-IN" dirty="0" err="1"/>
              <a:t>mtr</a:t>
            </a:r>
            <a:r>
              <a:rPr lang="en-IN" dirty="0"/>
              <a:t>. in humans or even more in other species. </a:t>
            </a:r>
          </a:p>
          <a:p>
            <a:pPr algn="just">
              <a:lnSpc>
                <a:spcPct val="150000"/>
              </a:lnSpc>
            </a:pPr>
            <a:r>
              <a:rPr lang="en-IN" dirty="0"/>
              <a:t>The cell body of a neuron frequently gives rise to multiple dendrites, but never to more than one axon, although the axon may branch hundreds of times before it terminates. </a:t>
            </a:r>
          </a:p>
          <a:p>
            <a:endParaRPr lang="en-IN" dirty="0"/>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0" y="1769806"/>
            <a:ext cx="9143999" cy="5088193"/>
          </a:xfrm>
          <a:prstGeom prst="rect">
            <a:avLst/>
          </a:prstGeom>
          <a:noFill/>
          <a:ln w="9525">
            <a:noFill/>
            <a:miter lim="800000"/>
            <a:headEnd/>
            <a:tailEnd/>
          </a:ln>
          <a:effectLst/>
        </p:spPr>
      </p:pic>
      <p:sp>
        <p:nvSpPr>
          <p:cNvPr id="3" name="Rectangle 2"/>
          <p:cNvSpPr/>
          <p:nvPr/>
        </p:nvSpPr>
        <p:spPr>
          <a:xfrm>
            <a:off x="1785918" y="357166"/>
            <a:ext cx="602761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Structure of neuron</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Transmission of neural impulse</a:t>
            </a:r>
            <a:endParaRPr lang="en-IN" sz="3500" dirty="0"/>
          </a:p>
        </p:txBody>
      </p:sp>
      <p:sp>
        <p:nvSpPr>
          <p:cNvPr id="3" name="Content Placeholder 2"/>
          <p:cNvSpPr>
            <a:spLocks noGrp="1"/>
          </p:cNvSpPr>
          <p:nvPr>
            <p:ph idx="1"/>
          </p:nvPr>
        </p:nvSpPr>
        <p:spPr>
          <a:xfrm>
            <a:off x="457200" y="1285860"/>
            <a:ext cx="8472518" cy="5572140"/>
          </a:xfrm>
        </p:spPr>
        <p:txBody>
          <a:bodyPr>
            <a:normAutofit/>
          </a:bodyPr>
          <a:lstStyle/>
          <a:p>
            <a:pPr algn="just">
              <a:lnSpc>
                <a:spcPct val="170000"/>
              </a:lnSpc>
            </a:pPr>
            <a:r>
              <a:rPr lang="en-IN" dirty="0"/>
              <a:t>Neurons send messages </a:t>
            </a:r>
            <a:r>
              <a:rPr lang="en-IN" b="1" dirty="0"/>
              <a:t>electrochemically</a:t>
            </a:r>
            <a:r>
              <a:rPr lang="en-IN" dirty="0"/>
              <a:t>. </a:t>
            </a:r>
          </a:p>
          <a:p>
            <a:pPr algn="just">
              <a:lnSpc>
                <a:spcPct val="170000"/>
              </a:lnSpc>
            </a:pPr>
            <a:r>
              <a:rPr lang="en-IN" dirty="0"/>
              <a:t>This means that chemicals cause an electrical signal. Chemicals in the body are "electrically-charged“. </a:t>
            </a:r>
          </a:p>
          <a:p>
            <a:pPr algn="just">
              <a:lnSpc>
                <a:spcPct val="170000"/>
              </a:lnSpc>
            </a:pPr>
            <a:r>
              <a:rPr lang="en-IN" dirty="0"/>
              <a:t>When they have an electrical charge, they are called </a:t>
            </a:r>
            <a:r>
              <a:rPr lang="en-IN" b="1" dirty="0"/>
              <a:t>ions.</a:t>
            </a:r>
            <a:r>
              <a:rPr lang="en-IN" dirty="0"/>
              <a:t> </a:t>
            </a: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57232"/>
            <a:ext cx="7772400" cy="5498328"/>
          </a:xfrm>
        </p:spPr>
        <p:txBody>
          <a:bodyPr>
            <a:normAutofit fontScale="92500"/>
          </a:bodyPr>
          <a:lstStyle/>
          <a:p>
            <a:pPr lvl="0" algn="just">
              <a:lnSpc>
                <a:spcPct val="170000"/>
              </a:lnSpc>
              <a:buClr>
                <a:srgbClr val="D6ECFF"/>
              </a:buClr>
            </a:pPr>
            <a:r>
              <a:rPr lang="en-IN" sz="3200" dirty="0">
                <a:solidFill>
                  <a:prstClr val="white"/>
                </a:solidFill>
              </a:rPr>
              <a:t>The important ions in the nervous system are sodium and potassium (both have 1 positive charge, +), calcium (has 2 positive charges, ++) and chloride (has a negative charge, -). </a:t>
            </a:r>
          </a:p>
          <a:p>
            <a:pPr lvl="0" algn="just">
              <a:lnSpc>
                <a:spcPct val="170000"/>
              </a:lnSpc>
              <a:buClr>
                <a:srgbClr val="D6ECFF"/>
              </a:buClr>
            </a:pPr>
            <a:r>
              <a:rPr lang="en-IN" sz="3200" dirty="0">
                <a:solidFill>
                  <a:prstClr val="white"/>
                </a:solidFill>
              </a:rPr>
              <a:t>There are also some negatively charged protein molecules.</a:t>
            </a: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428604"/>
            <a:ext cx="8215370" cy="6000792"/>
          </a:xfrm>
        </p:spPr>
        <p:txBody>
          <a:bodyPr/>
          <a:lstStyle/>
          <a:p>
            <a:pPr algn="just">
              <a:lnSpc>
                <a:spcPct val="170000"/>
              </a:lnSpc>
            </a:pPr>
            <a:endParaRPr lang="en-IN" dirty="0"/>
          </a:p>
          <a:p>
            <a:pPr algn="just">
              <a:lnSpc>
                <a:spcPct val="170000"/>
              </a:lnSpc>
            </a:pPr>
            <a:r>
              <a:rPr lang="en-IN" dirty="0"/>
              <a:t>Nerve cells are surrounded by a membrane that allows some ions to pass through and blocks the passage of other ions. </a:t>
            </a:r>
          </a:p>
          <a:p>
            <a:pPr algn="just">
              <a:lnSpc>
                <a:spcPct val="170000"/>
              </a:lnSpc>
            </a:pPr>
            <a:r>
              <a:rPr lang="en-IN" dirty="0"/>
              <a:t>This type of membrane is called </a:t>
            </a:r>
            <a:r>
              <a:rPr lang="en-IN" b="1" dirty="0"/>
              <a:t>semi-permeable</a:t>
            </a:r>
            <a:r>
              <a:rPr lang="en-IN" dirty="0"/>
              <a:t>. </a:t>
            </a:r>
          </a:p>
        </p:txBody>
      </p:sp>
    </p:spTree>
  </p:cSld>
  <p:clrMapOvr>
    <a:masterClrMapping/>
  </p:clrMapOvr>
  <p:transition>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534</TotalTime>
  <Words>1478</Words>
  <Application>Microsoft Office PowerPoint</Application>
  <PresentationFormat>On-screen Show (4:3)</PresentationFormat>
  <Paragraphs>108</Paragraphs>
  <Slides>30</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Calibri</vt:lpstr>
      <vt:lpstr>Consolas</vt:lpstr>
      <vt:lpstr>Corbel</vt:lpstr>
      <vt:lpstr>Wingdings</vt:lpstr>
      <vt:lpstr>Wingdings 2</vt:lpstr>
      <vt:lpstr>Wingdings 3</vt:lpstr>
      <vt:lpstr>Metro</vt:lpstr>
      <vt:lpstr>Pranay Kumar Gupta Associate Professor Dept. of Psychology S.M.D. College, Punpun</vt:lpstr>
      <vt:lpstr>What is Neuron?</vt:lpstr>
      <vt:lpstr> Types of Neurons</vt:lpstr>
      <vt:lpstr>Parts of Neurons</vt:lpstr>
      <vt:lpstr>PowerPoint Presentation</vt:lpstr>
      <vt:lpstr>PowerPoint Presentation</vt:lpstr>
      <vt:lpstr>Transmission of neural impulse</vt:lpstr>
      <vt:lpstr>PowerPoint Presentation</vt:lpstr>
      <vt:lpstr>PowerPoint Presentation</vt:lpstr>
      <vt:lpstr>Resting Membrane Potential</vt:lpstr>
      <vt:lpstr>PowerPoint Presentation</vt:lpstr>
      <vt:lpstr>PowerPoint Presentation</vt:lpstr>
      <vt:lpstr>PowerPoint Presentation</vt:lpstr>
      <vt:lpstr>PowerPoint Presentation</vt:lpstr>
      <vt:lpstr>PowerPoint Presentation</vt:lpstr>
      <vt:lpstr>Action Potential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Neural transmission across the neurons</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NEURON’S ELECTRICAL ACTIVITIES;  ACTIVE POTENTIAL;  GRADED POTENTIAL; NEUROTRANSMITTERS  AND NEURODODULATORS;</dc:title>
  <dc:creator>STARS</dc:creator>
  <cp:lastModifiedBy>pranay gupta</cp:lastModifiedBy>
  <cp:revision>103</cp:revision>
  <dcterms:created xsi:type="dcterms:W3CDTF">2011-01-14T01:24:07Z</dcterms:created>
  <dcterms:modified xsi:type="dcterms:W3CDTF">2020-05-17T07:36:06Z</dcterms:modified>
</cp:coreProperties>
</file>